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5" r:id="rId8"/>
    <p:sldId id="277" r:id="rId9"/>
    <p:sldId id="278" r:id="rId10"/>
    <p:sldId id="274" r:id="rId11"/>
    <p:sldId id="279" r:id="rId12"/>
    <p:sldId id="273" r:id="rId13"/>
    <p:sldId id="261" r:id="rId14"/>
    <p:sldId id="262" r:id="rId15"/>
    <p:sldId id="282" r:id="rId16"/>
    <p:sldId id="283" r:id="rId17"/>
    <p:sldId id="263" r:id="rId18"/>
    <p:sldId id="264" r:id="rId19"/>
    <p:sldId id="265" r:id="rId20"/>
    <p:sldId id="266" r:id="rId21"/>
    <p:sldId id="267" r:id="rId22"/>
    <p:sldId id="271" r:id="rId23"/>
    <p:sldId id="268" r:id="rId24"/>
    <p:sldId id="281" r:id="rId25"/>
    <p:sldId id="280" r:id="rId26"/>
    <p:sldId id="272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0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0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2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5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7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5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6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3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1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D4EC-8217-4922-8ADF-58C4F102FCAE}" type="datetimeFigureOut">
              <a:rPr lang="en-GB" smtClean="0"/>
              <a:t>29/12/2025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4F53-8140-499C-92A8-1E8210AE8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7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KXNbjfQvjCEp5YZZ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ydyo@gop.edu.t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/>
                </a:solidFill>
              </a:rPr>
              <a:t>TOGU YABANCI DİLLER YÜKSEKOKULUNA HOS GELDİNİZ!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WELCOME TO  TOGU 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SCHOOL OF FOREIGN LANGUAGES</a:t>
            </a:r>
            <a:endParaRPr lang="en-GB" dirty="0" smtClean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175" y="895927"/>
            <a:ext cx="5591175" cy="24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chemeClr val="accent5"/>
                </a:solidFill>
              </a:rPr>
              <a:t>Program Kılavuzu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Tüm kurlarda verilecek olan derslerin içeriklerine </a:t>
            </a:r>
            <a:r>
              <a:rPr lang="tr-TR" dirty="0"/>
              <a:t>YDYO web </a:t>
            </a:r>
            <a:r>
              <a:rPr lang="tr-TR" dirty="0" smtClean="0"/>
              <a:t>sayfamızda bulunan</a:t>
            </a:r>
          </a:p>
          <a:p>
            <a:pPr marL="0" indent="0" algn="ctr">
              <a:buNone/>
            </a:pPr>
            <a:r>
              <a:rPr lang="tr-TR" dirty="0" smtClean="0"/>
              <a:t>2025-2026 Akademik Yılı Program Kılavuzundan ulaşabilirsiniz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8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5"/>
                </a:solidFill>
              </a:rPr>
              <a:t>ÇALIŞANLARIMIZ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5"/>
                </a:solidFill>
              </a:rPr>
              <a:t>Şeyda ANIT (Yazı İşleri)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Yusuf ÇIRALIK (Öğrenci İşleri)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Şevket ESEN (Destek Personeli)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Tuğba Hanım (Güvenlik)</a:t>
            </a:r>
          </a:p>
          <a:p>
            <a:endParaRPr lang="tr-TR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Kur Sistemi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5"/>
                </a:solidFill>
              </a:rPr>
              <a:t>A1:  </a:t>
            </a:r>
            <a:r>
              <a:rPr lang="tr-TR" dirty="0" err="1" smtClean="0">
                <a:solidFill>
                  <a:schemeClr val="accent5"/>
                </a:solidFill>
              </a:rPr>
              <a:t>Beginner</a:t>
            </a:r>
            <a:r>
              <a:rPr lang="tr-TR" dirty="0" smtClean="0">
                <a:solidFill>
                  <a:schemeClr val="accent5"/>
                </a:solidFill>
              </a:rPr>
              <a:t> 			7 hafta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A2: </a:t>
            </a:r>
            <a:r>
              <a:rPr lang="tr-TR" dirty="0" err="1" smtClean="0">
                <a:solidFill>
                  <a:schemeClr val="accent5"/>
                </a:solidFill>
              </a:rPr>
              <a:t>Elementary</a:t>
            </a:r>
            <a:r>
              <a:rPr lang="tr-TR" dirty="0" smtClean="0">
                <a:solidFill>
                  <a:schemeClr val="accent5"/>
                </a:solidFill>
              </a:rPr>
              <a:t>			7 hafta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B1: </a:t>
            </a:r>
            <a:r>
              <a:rPr lang="tr-TR" dirty="0" err="1" smtClean="0">
                <a:solidFill>
                  <a:schemeClr val="accent5"/>
                </a:solidFill>
              </a:rPr>
              <a:t>Pre-intermediate</a:t>
            </a:r>
            <a:r>
              <a:rPr lang="tr-TR" dirty="0" smtClean="0">
                <a:solidFill>
                  <a:schemeClr val="accent5"/>
                </a:solidFill>
              </a:rPr>
              <a:t>		7 hafta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B1+: </a:t>
            </a:r>
            <a:r>
              <a:rPr lang="tr-TR" dirty="0" err="1" smtClean="0">
                <a:solidFill>
                  <a:schemeClr val="accent5"/>
                </a:solidFill>
              </a:rPr>
              <a:t>Intermediate</a:t>
            </a:r>
            <a:r>
              <a:rPr lang="tr-TR" dirty="0" smtClean="0">
                <a:solidFill>
                  <a:schemeClr val="accent5"/>
                </a:solidFill>
              </a:rPr>
              <a:t>		7 hafta</a:t>
            </a:r>
          </a:p>
          <a:p>
            <a:r>
              <a:rPr lang="tr-TR" dirty="0" smtClean="0">
                <a:solidFill>
                  <a:schemeClr val="accent5"/>
                </a:solidFill>
              </a:rPr>
              <a:t>B2: </a:t>
            </a:r>
            <a:r>
              <a:rPr lang="tr-TR" dirty="0" err="1" smtClean="0">
                <a:solidFill>
                  <a:schemeClr val="accent5"/>
                </a:solidFill>
              </a:rPr>
              <a:t>Upper-intermediate</a:t>
            </a:r>
            <a:r>
              <a:rPr lang="tr-TR" dirty="0" smtClean="0">
                <a:solidFill>
                  <a:schemeClr val="accent5"/>
                </a:solidFill>
              </a:rPr>
              <a:t>	7/14 hafta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chemeClr val="accent5"/>
                </a:solidFill>
              </a:rPr>
              <a:t>Derslere Devam/Devamsızlık Durumu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Her bir kurda derslerin </a:t>
            </a:r>
            <a:r>
              <a:rPr lang="tr-TR" dirty="0">
                <a:solidFill>
                  <a:srgbClr val="002060"/>
                </a:solidFill>
              </a:rPr>
              <a:t>en az % </a:t>
            </a:r>
            <a:r>
              <a:rPr lang="tr-TR" dirty="0" smtClean="0">
                <a:solidFill>
                  <a:srgbClr val="002060"/>
                </a:solidFill>
              </a:rPr>
              <a:t>85 </a:t>
            </a:r>
            <a:r>
              <a:rPr lang="tr-TR" dirty="0">
                <a:solidFill>
                  <a:srgbClr val="002060"/>
                </a:solidFill>
              </a:rPr>
              <a:t>‘ine devam edilmesi zorunludur.  </a:t>
            </a: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22x7 </a:t>
            </a:r>
            <a:r>
              <a:rPr lang="tr-TR" dirty="0">
                <a:solidFill>
                  <a:srgbClr val="002060"/>
                </a:solidFill>
              </a:rPr>
              <a:t>= </a:t>
            </a:r>
            <a:r>
              <a:rPr lang="tr-TR" dirty="0" smtClean="0">
                <a:solidFill>
                  <a:srgbClr val="002060"/>
                </a:solidFill>
              </a:rPr>
              <a:t>154  </a:t>
            </a:r>
            <a:r>
              <a:rPr lang="tr-TR" dirty="0">
                <a:solidFill>
                  <a:srgbClr val="002060"/>
                </a:solidFill>
              </a:rPr>
              <a:t>saat dersten </a:t>
            </a:r>
            <a:r>
              <a:rPr lang="tr-TR" dirty="0" smtClean="0">
                <a:solidFill>
                  <a:srgbClr val="002060"/>
                </a:solidFill>
              </a:rPr>
              <a:t>24 </a:t>
            </a:r>
            <a:r>
              <a:rPr lang="tr-TR" dirty="0">
                <a:solidFill>
                  <a:srgbClr val="002060"/>
                </a:solidFill>
              </a:rPr>
              <a:t>saatine gelemeyen öğrenci devamsız </a:t>
            </a:r>
            <a:r>
              <a:rPr lang="tr-TR" dirty="0" smtClean="0">
                <a:solidFill>
                  <a:srgbClr val="002060"/>
                </a:solidFill>
              </a:rPr>
              <a:t>sayılır ve kur tekrarı yapar.</a:t>
            </a: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r>
              <a:rPr lang="tr-TR" u="sng" dirty="0">
                <a:solidFill>
                  <a:srgbClr val="002060"/>
                </a:solidFill>
              </a:rPr>
              <a:t>Raporlu olunan süreler devamsızlıktan sayılır</a:t>
            </a:r>
            <a:r>
              <a:rPr lang="tr-TR" u="sng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tr-TR" u="sng" dirty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rgbClr val="002060"/>
                </a:solidFill>
              </a:rPr>
              <a:t>Raporlar sadece ara sınavlar için geçerlidir; </a:t>
            </a:r>
            <a:r>
              <a:rPr lang="tr-TR" dirty="0" err="1">
                <a:solidFill>
                  <a:srgbClr val="002060"/>
                </a:solidFill>
              </a:rPr>
              <a:t>quiz</a:t>
            </a:r>
            <a:r>
              <a:rPr lang="tr-TR" dirty="0">
                <a:solidFill>
                  <a:srgbClr val="002060"/>
                </a:solidFill>
              </a:rPr>
              <a:t> ve final sınavları için geçerli değildir.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8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C00000"/>
                </a:solidFill>
              </a:rPr>
              <a:t>BAŞARI DURUMU</a:t>
            </a:r>
            <a:endParaRPr lang="en-GB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Öğrenciler</a:t>
            </a:r>
            <a:r>
              <a:rPr lang="en-GB" dirty="0"/>
              <a:t> her </a:t>
            </a:r>
            <a:r>
              <a:rPr lang="en-GB" dirty="0" err="1"/>
              <a:t>kurda</a:t>
            </a:r>
            <a:r>
              <a:rPr lang="en-GB" dirty="0"/>
              <a:t> </a:t>
            </a:r>
            <a:r>
              <a:rPr lang="en-GB" dirty="0" err="1"/>
              <a:t>yapılan</a:t>
            </a:r>
            <a:r>
              <a:rPr lang="en-GB" dirty="0"/>
              <a:t> </a:t>
            </a:r>
            <a:r>
              <a:rPr lang="en-GB" dirty="0" err="1"/>
              <a:t>aşağıda</a:t>
            </a:r>
            <a:r>
              <a:rPr lang="en-GB" dirty="0"/>
              <a:t> </a:t>
            </a:r>
            <a:r>
              <a:rPr lang="en-GB" dirty="0" err="1"/>
              <a:t>belirtilen</a:t>
            </a:r>
            <a:r>
              <a:rPr lang="en-GB" dirty="0"/>
              <a:t> </a:t>
            </a:r>
            <a:r>
              <a:rPr lang="en-GB" dirty="0" err="1"/>
              <a:t>sınavlara</a:t>
            </a:r>
            <a:r>
              <a:rPr lang="en-GB" dirty="0"/>
              <a:t> </a:t>
            </a:r>
            <a:r>
              <a:rPr lang="en-GB" dirty="0" err="1"/>
              <a:t>girerler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sınavlardan</a:t>
            </a:r>
            <a:r>
              <a:rPr lang="en-GB" dirty="0"/>
              <a:t> </a:t>
            </a:r>
            <a:r>
              <a:rPr lang="en-GB" dirty="0" err="1"/>
              <a:t>aldıkları</a:t>
            </a:r>
            <a:r>
              <a:rPr lang="en-GB" dirty="0"/>
              <a:t> </a:t>
            </a:r>
            <a:r>
              <a:rPr lang="en-GB" dirty="0" err="1"/>
              <a:t>notların</a:t>
            </a:r>
            <a:r>
              <a:rPr lang="en-GB" dirty="0"/>
              <a:t> </a:t>
            </a:r>
            <a:r>
              <a:rPr lang="en-GB" dirty="0" err="1"/>
              <a:t>belirtilen</a:t>
            </a:r>
            <a:r>
              <a:rPr lang="en-GB" dirty="0"/>
              <a:t> </a:t>
            </a:r>
            <a:r>
              <a:rPr lang="en-GB" dirty="0" err="1"/>
              <a:t>yüzdeliklerinin</a:t>
            </a:r>
            <a:r>
              <a:rPr lang="en-GB" dirty="0"/>
              <a:t> </a:t>
            </a:r>
            <a:r>
              <a:rPr lang="en-GB" dirty="0" err="1"/>
              <a:t>toplamı</a:t>
            </a:r>
            <a:r>
              <a:rPr lang="en-GB" dirty="0"/>
              <a:t> her </a:t>
            </a:r>
            <a:r>
              <a:rPr lang="en-GB" dirty="0" err="1"/>
              <a:t>kur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b="1" u="sng" dirty="0"/>
              <a:t>70 </a:t>
            </a:r>
            <a:r>
              <a:rPr lang="en-GB" b="1" u="sng" dirty="0" err="1"/>
              <a:t>olmalıdır</a:t>
            </a:r>
            <a:r>
              <a:rPr lang="en-GB" dirty="0"/>
              <a:t>. Bu </a:t>
            </a:r>
            <a:r>
              <a:rPr lang="en-GB" dirty="0" err="1"/>
              <a:t>sınavlar</a:t>
            </a:r>
            <a:r>
              <a:rPr lang="en-GB" dirty="0"/>
              <a:t> </a:t>
            </a:r>
            <a:r>
              <a:rPr lang="en-GB" dirty="0" err="1"/>
              <a:t>şunlardır</a:t>
            </a:r>
            <a:r>
              <a:rPr lang="en-GB" dirty="0"/>
              <a:t>:</a:t>
            </a:r>
          </a:p>
          <a:p>
            <a:r>
              <a:rPr lang="en-GB" dirty="0" smtClean="0"/>
              <a:t> </a:t>
            </a:r>
            <a:r>
              <a:rPr lang="en-GB" dirty="0"/>
              <a:t>Quiz (% 15)</a:t>
            </a:r>
          </a:p>
          <a:p>
            <a:r>
              <a:rPr lang="en-GB" dirty="0" err="1" smtClean="0"/>
              <a:t>Arasınav</a:t>
            </a:r>
            <a:r>
              <a:rPr lang="en-GB" dirty="0" smtClean="0"/>
              <a:t> </a:t>
            </a:r>
            <a:r>
              <a:rPr lang="en-GB" dirty="0"/>
              <a:t>(%20)</a:t>
            </a:r>
          </a:p>
          <a:p>
            <a:r>
              <a:rPr lang="en-GB" dirty="0" smtClean="0"/>
              <a:t> </a:t>
            </a:r>
            <a:r>
              <a:rPr lang="en-GB" dirty="0" err="1"/>
              <a:t>Yazma</a:t>
            </a:r>
            <a:r>
              <a:rPr lang="en-GB" dirty="0"/>
              <a:t> </a:t>
            </a:r>
            <a:r>
              <a:rPr lang="en-GB" dirty="0" err="1"/>
              <a:t>Becerisi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Portfolio (%10)</a:t>
            </a:r>
          </a:p>
          <a:p>
            <a:r>
              <a:rPr lang="en-GB" dirty="0" smtClean="0"/>
              <a:t> </a:t>
            </a:r>
            <a:r>
              <a:rPr lang="en-GB" dirty="0" err="1"/>
              <a:t>Sunum</a:t>
            </a:r>
            <a:r>
              <a:rPr lang="en-GB" dirty="0"/>
              <a:t> </a:t>
            </a:r>
            <a:r>
              <a:rPr lang="en-GB" dirty="0" err="1"/>
              <a:t>Yapma</a:t>
            </a:r>
            <a:r>
              <a:rPr lang="en-GB" dirty="0"/>
              <a:t> (%10)</a:t>
            </a:r>
          </a:p>
          <a:p>
            <a:r>
              <a:rPr lang="en-GB" dirty="0" smtClean="0"/>
              <a:t>Online </a:t>
            </a:r>
            <a:r>
              <a:rPr lang="en-GB" dirty="0" err="1"/>
              <a:t>Ödev</a:t>
            </a:r>
            <a:r>
              <a:rPr lang="en-GB" dirty="0"/>
              <a:t> </a:t>
            </a:r>
            <a:r>
              <a:rPr lang="en-GB" dirty="0" err="1"/>
              <a:t>Yapma</a:t>
            </a:r>
            <a:r>
              <a:rPr lang="en-GB" dirty="0"/>
              <a:t> (%5)</a:t>
            </a:r>
          </a:p>
          <a:p>
            <a:r>
              <a:rPr lang="en-GB" dirty="0" smtClean="0"/>
              <a:t> </a:t>
            </a:r>
            <a:r>
              <a:rPr lang="en-GB" dirty="0"/>
              <a:t>Kur </a:t>
            </a:r>
            <a:r>
              <a:rPr lang="en-GB" dirty="0" err="1"/>
              <a:t>Tamamlama</a:t>
            </a:r>
            <a:r>
              <a:rPr lang="en-GB" dirty="0"/>
              <a:t> </a:t>
            </a:r>
            <a:r>
              <a:rPr lang="en-GB" dirty="0" err="1"/>
              <a:t>Sınavı</a:t>
            </a:r>
            <a:r>
              <a:rPr lang="en-GB" dirty="0"/>
              <a:t> (%40</a:t>
            </a:r>
            <a:r>
              <a:rPr lang="en-GB" dirty="0" smtClean="0"/>
              <a:t>)</a:t>
            </a:r>
            <a:endParaRPr lang="tr-TR" dirty="0" smtClean="0"/>
          </a:p>
          <a:p>
            <a:r>
              <a:rPr lang="tr-TR" dirty="0" smtClean="0"/>
              <a:t>Zorunlu hazırlık sınıflarında başarılı olmak için en az B1+ kurunu başarı ile tamamlamak zorundadırlar.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Sınav İçerikleri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A1 Kuru: (</a:t>
            </a:r>
            <a:r>
              <a:rPr lang="tr-TR" dirty="0" err="1" smtClean="0"/>
              <a:t>Headway</a:t>
            </a:r>
            <a:r>
              <a:rPr lang="tr-TR" dirty="0" smtClean="0"/>
              <a:t> </a:t>
            </a:r>
            <a:r>
              <a:rPr lang="tr-TR" dirty="0" err="1" smtClean="0"/>
              <a:t>Beginner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Quiz</a:t>
            </a:r>
            <a:r>
              <a:rPr lang="tr-TR" dirty="0" smtClean="0"/>
              <a:t>:  1.-3. üniteler</a:t>
            </a:r>
          </a:p>
          <a:p>
            <a:r>
              <a:rPr lang="tr-TR" dirty="0" err="1" smtClean="0"/>
              <a:t>Arasınav</a:t>
            </a:r>
            <a:r>
              <a:rPr lang="tr-TR" dirty="0" smtClean="0"/>
              <a:t> 1.-7. üniteler</a:t>
            </a:r>
          </a:p>
          <a:p>
            <a:r>
              <a:rPr lang="tr-TR" dirty="0" smtClean="0"/>
              <a:t>Kur Tamamlama: 1.-12. Üniteler</a:t>
            </a:r>
          </a:p>
          <a:p>
            <a:r>
              <a:rPr lang="tr-TR" dirty="0" smtClean="0"/>
              <a:t>A2 </a:t>
            </a:r>
            <a:r>
              <a:rPr lang="tr-TR" dirty="0"/>
              <a:t>Kuru: (</a:t>
            </a:r>
            <a:r>
              <a:rPr lang="tr-TR" dirty="0" err="1"/>
              <a:t>Headway</a:t>
            </a:r>
            <a:r>
              <a:rPr lang="tr-TR" dirty="0"/>
              <a:t> </a:t>
            </a:r>
            <a:r>
              <a:rPr lang="tr-TR" dirty="0" err="1" smtClean="0"/>
              <a:t>Elementary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err="1"/>
              <a:t>Quiz</a:t>
            </a:r>
            <a:r>
              <a:rPr lang="tr-TR" dirty="0"/>
              <a:t>:  1.-3. üniteler</a:t>
            </a:r>
          </a:p>
          <a:p>
            <a:r>
              <a:rPr lang="tr-TR" dirty="0" err="1"/>
              <a:t>Arasınav</a:t>
            </a:r>
            <a:r>
              <a:rPr lang="tr-TR" dirty="0"/>
              <a:t> 1.-7. üniteler</a:t>
            </a:r>
          </a:p>
          <a:p>
            <a:r>
              <a:rPr lang="tr-TR" dirty="0"/>
              <a:t>Kur Tamamlama: 1.-12. </a:t>
            </a:r>
            <a:r>
              <a:rPr lang="tr-TR" dirty="0" smtClean="0"/>
              <a:t>Üniteler</a:t>
            </a:r>
          </a:p>
          <a:p>
            <a:r>
              <a:rPr lang="tr-TR" dirty="0" smtClean="0"/>
              <a:t>B1 </a:t>
            </a:r>
            <a:r>
              <a:rPr lang="tr-TR" dirty="0"/>
              <a:t>Kuru: (</a:t>
            </a:r>
            <a:r>
              <a:rPr lang="tr-TR" dirty="0" err="1"/>
              <a:t>Headway</a:t>
            </a:r>
            <a:r>
              <a:rPr lang="tr-TR" dirty="0"/>
              <a:t> </a:t>
            </a:r>
            <a:r>
              <a:rPr lang="tr-TR" dirty="0" err="1" smtClean="0"/>
              <a:t>Pre-intermediate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err="1"/>
              <a:t>Quiz</a:t>
            </a:r>
            <a:r>
              <a:rPr lang="tr-TR" dirty="0"/>
              <a:t>:  1.-3. üniteler</a:t>
            </a:r>
          </a:p>
          <a:p>
            <a:r>
              <a:rPr lang="tr-TR" dirty="0" err="1"/>
              <a:t>Arasınav</a:t>
            </a:r>
            <a:r>
              <a:rPr lang="tr-TR" dirty="0"/>
              <a:t> 1.-7. üniteler</a:t>
            </a:r>
          </a:p>
          <a:p>
            <a:r>
              <a:rPr lang="tr-TR" dirty="0"/>
              <a:t>Kur Tamamlama: 1.-12. Üniteler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51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B1 + </a:t>
            </a:r>
            <a:r>
              <a:rPr lang="tr-TR" dirty="0"/>
              <a:t>Kuru: (</a:t>
            </a:r>
            <a:r>
              <a:rPr lang="tr-TR" dirty="0" err="1"/>
              <a:t>Headway</a:t>
            </a:r>
            <a:r>
              <a:rPr lang="tr-TR" dirty="0"/>
              <a:t> </a:t>
            </a:r>
            <a:r>
              <a:rPr lang="tr-TR" dirty="0" err="1" smtClean="0"/>
              <a:t>Intermediate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err="1"/>
              <a:t>Quiz</a:t>
            </a:r>
            <a:r>
              <a:rPr lang="tr-TR" dirty="0"/>
              <a:t>:  1.-3. üniteler</a:t>
            </a:r>
          </a:p>
          <a:p>
            <a:r>
              <a:rPr lang="tr-TR" dirty="0" err="1"/>
              <a:t>Arasınav</a:t>
            </a:r>
            <a:r>
              <a:rPr lang="tr-TR" dirty="0"/>
              <a:t> 1.-7. üniteler</a:t>
            </a:r>
          </a:p>
          <a:p>
            <a:r>
              <a:rPr lang="tr-TR" dirty="0"/>
              <a:t>Kur Tamamlama: 1.-12. Üniteler</a:t>
            </a:r>
          </a:p>
          <a:p>
            <a:r>
              <a:rPr lang="tr-TR" dirty="0" smtClean="0"/>
              <a:t>B2 </a:t>
            </a:r>
            <a:r>
              <a:rPr lang="tr-TR" dirty="0"/>
              <a:t>Kuru: (</a:t>
            </a:r>
            <a:r>
              <a:rPr lang="tr-TR" dirty="0" err="1"/>
              <a:t>Headway</a:t>
            </a:r>
            <a:r>
              <a:rPr lang="tr-TR" dirty="0"/>
              <a:t> </a:t>
            </a:r>
            <a:r>
              <a:rPr lang="tr-TR" dirty="0" err="1" smtClean="0"/>
              <a:t>Upper-intermediate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err="1"/>
              <a:t>Quiz</a:t>
            </a:r>
            <a:r>
              <a:rPr lang="tr-TR" dirty="0"/>
              <a:t>:  1.-3. üniteler</a:t>
            </a:r>
          </a:p>
          <a:p>
            <a:r>
              <a:rPr lang="tr-TR" dirty="0" err="1"/>
              <a:t>Arasınav</a:t>
            </a:r>
            <a:r>
              <a:rPr lang="tr-TR" dirty="0"/>
              <a:t> 1.-7. üniteler</a:t>
            </a:r>
          </a:p>
          <a:p>
            <a:r>
              <a:rPr lang="tr-TR" dirty="0"/>
              <a:t>Kur Tamamlama: 1.-12. Üniteler</a:t>
            </a:r>
          </a:p>
          <a:p>
            <a:r>
              <a:rPr lang="tr-TR" dirty="0" smtClean="0"/>
              <a:t>C1 </a:t>
            </a:r>
            <a:r>
              <a:rPr lang="tr-TR" dirty="0"/>
              <a:t>Kuru: (</a:t>
            </a:r>
            <a:r>
              <a:rPr lang="tr-TR" dirty="0" err="1"/>
              <a:t>Headway</a:t>
            </a:r>
            <a:r>
              <a:rPr lang="tr-TR"/>
              <a:t> </a:t>
            </a:r>
            <a:r>
              <a:rPr lang="tr-TR" smtClean="0"/>
              <a:t>Advanced)</a:t>
            </a:r>
            <a:endParaRPr lang="tr-TR" dirty="0"/>
          </a:p>
          <a:p>
            <a:r>
              <a:rPr lang="tr-TR" dirty="0" err="1"/>
              <a:t>Quiz</a:t>
            </a:r>
            <a:r>
              <a:rPr lang="tr-TR" dirty="0"/>
              <a:t>:  1.-3. üniteler</a:t>
            </a:r>
          </a:p>
          <a:p>
            <a:r>
              <a:rPr lang="tr-TR" dirty="0" err="1"/>
              <a:t>Arasınav</a:t>
            </a:r>
            <a:r>
              <a:rPr lang="tr-TR" dirty="0"/>
              <a:t> 1.-7. üniteler</a:t>
            </a:r>
          </a:p>
          <a:p>
            <a:r>
              <a:rPr lang="tr-TR" dirty="0"/>
              <a:t>Kur Tamamlama: 1.-12. Üniteler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90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kur</a:t>
            </a:r>
            <a:r>
              <a:rPr lang="en-GB" dirty="0"/>
              <a:t> </a:t>
            </a:r>
            <a:r>
              <a:rPr lang="en-GB" dirty="0" err="1"/>
              <a:t>döneminde</a:t>
            </a:r>
            <a:r>
              <a:rPr lang="en-GB" dirty="0"/>
              <a:t> </a:t>
            </a:r>
            <a:r>
              <a:rPr lang="en-GB" dirty="0" err="1"/>
              <a:t>başarısız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öğrenciler</a:t>
            </a:r>
            <a:r>
              <a:rPr lang="en-GB" dirty="0"/>
              <a:t>, </a:t>
            </a:r>
            <a:r>
              <a:rPr lang="en-GB" dirty="0" err="1"/>
              <a:t>başarısız</a:t>
            </a:r>
            <a:r>
              <a:rPr lang="en-GB" dirty="0"/>
              <a:t> </a:t>
            </a:r>
            <a:r>
              <a:rPr lang="en-GB" dirty="0" err="1"/>
              <a:t>oldukları</a:t>
            </a:r>
            <a:r>
              <a:rPr lang="en-GB" dirty="0"/>
              <a:t> kuru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GB" dirty="0" err="1" smtClean="0"/>
              <a:t>tekrar</a:t>
            </a:r>
            <a:r>
              <a:rPr lang="en-GB" dirty="0" smtClean="0"/>
              <a:t> </a:t>
            </a:r>
            <a:r>
              <a:rPr lang="en-GB" dirty="0" err="1"/>
              <a:t>etmek</a:t>
            </a:r>
            <a:r>
              <a:rPr lang="en-GB" dirty="0"/>
              <a:t> </a:t>
            </a:r>
            <a:r>
              <a:rPr lang="en-GB" dirty="0" err="1"/>
              <a:t>zorundadırlar</a:t>
            </a:r>
            <a:r>
              <a:rPr lang="en-GB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tr-TR" dirty="0">
                <a:solidFill>
                  <a:srgbClr val="002060"/>
                </a:solidFill>
              </a:rPr>
              <a:t>Z</a:t>
            </a:r>
            <a:r>
              <a:rPr lang="tr-TR" dirty="0" smtClean="0">
                <a:solidFill>
                  <a:srgbClr val="002060"/>
                </a:solidFill>
              </a:rPr>
              <a:t>orunlu </a:t>
            </a:r>
            <a:r>
              <a:rPr lang="tr-TR" dirty="0">
                <a:solidFill>
                  <a:srgbClr val="002060"/>
                </a:solidFill>
              </a:rPr>
              <a:t>h</a:t>
            </a:r>
            <a:r>
              <a:rPr lang="tr-TR" dirty="0" smtClean="0">
                <a:solidFill>
                  <a:srgbClr val="002060"/>
                </a:solidFill>
              </a:rPr>
              <a:t>azırlık </a:t>
            </a:r>
            <a:r>
              <a:rPr lang="tr-TR" dirty="0">
                <a:solidFill>
                  <a:srgbClr val="002060"/>
                </a:solidFill>
              </a:rPr>
              <a:t>sınıfına sadece 2 yıl </a:t>
            </a:r>
            <a:r>
              <a:rPr lang="tr-TR" dirty="0" smtClean="0">
                <a:solidFill>
                  <a:srgbClr val="002060"/>
                </a:solidFill>
              </a:rPr>
              <a:t>devam </a:t>
            </a:r>
            <a:r>
              <a:rPr lang="tr-TR" dirty="0">
                <a:solidFill>
                  <a:srgbClr val="002060"/>
                </a:solidFill>
              </a:rPr>
              <a:t>edilebilir</a:t>
            </a:r>
            <a:r>
              <a:rPr lang="tr-TR" dirty="0" smtClean="0">
                <a:solidFill>
                  <a:srgbClr val="002060"/>
                </a:solidFill>
              </a:rPr>
              <a:t>. </a:t>
            </a:r>
            <a:endParaRPr lang="tr-TR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İsteğe bağlı hazırlık </a:t>
            </a:r>
            <a:r>
              <a:rPr lang="tr-TR" dirty="0" smtClean="0">
                <a:solidFill>
                  <a:srgbClr val="002060"/>
                </a:solidFill>
              </a:rPr>
              <a:t>sınıfı öğrencileri, </a:t>
            </a:r>
            <a:r>
              <a:rPr lang="tr-TR" dirty="0">
                <a:solidFill>
                  <a:srgbClr val="002060"/>
                </a:solidFill>
              </a:rPr>
              <a:t>başarılı olmaları durumunda </a:t>
            </a:r>
            <a:r>
              <a:rPr lang="tr-TR" dirty="0" smtClean="0">
                <a:solidFill>
                  <a:srgbClr val="002060"/>
                </a:solidFill>
              </a:rPr>
              <a:t>1</a:t>
            </a:r>
            <a:r>
              <a:rPr lang="tr-TR" dirty="0">
                <a:solidFill>
                  <a:srgbClr val="002060"/>
                </a:solidFill>
              </a:rPr>
              <a:t>. sınıfta alacakları İngilizce dersinden isterlerse muaf olabilirler.  Bunun için kayıtlı oldukları Fakülte/Yüksekokul </a:t>
            </a:r>
            <a:r>
              <a:rPr lang="tr-TR" dirty="0" smtClean="0">
                <a:solidFill>
                  <a:srgbClr val="002060"/>
                </a:solidFill>
              </a:rPr>
              <a:t>sekreterliğine </a:t>
            </a:r>
            <a:r>
              <a:rPr lang="tr-TR" dirty="0">
                <a:solidFill>
                  <a:srgbClr val="002060"/>
                </a:solidFill>
              </a:rPr>
              <a:t>dilekçe </a:t>
            </a:r>
            <a:r>
              <a:rPr lang="tr-TR" dirty="0" smtClean="0">
                <a:solidFill>
                  <a:srgbClr val="002060"/>
                </a:solidFill>
              </a:rPr>
              <a:t>ile başvuracaklardır</a:t>
            </a:r>
            <a:r>
              <a:rPr lang="tr-TR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tr-TR" dirty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rgbClr val="002060"/>
                </a:solidFill>
              </a:rPr>
              <a:t>Başarısız olan öğrenciler ise hazırlık sınıfını tekrar etmeyip, 1. sınıftaki İngilizce dersini almak durumunda olacaklardır.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5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Kitap Temini İçin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i="1" u="sng" dirty="0" smtClean="0"/>
              <a:t>HEADWAY (OXFORD UNIVERSITY PRESS) KİTAPLARI İÇİN:</a:t>
            </a:r>
            <a:endParaRPr lang="tr-TR" b="1" i="1" u="sng" dirty="0"/>
          </a:p>
          <a:p>
            <a:r>
              <a:rPr lang="tr-TR" b="1" i="1" u="sng" dirty="0" smtClean="0"/>
              <a:t>HESAP </a:t>
            </a:r>
            <a:r>
              <a:rPr lang="tr-TR" b="1" i="1" u="sng" dirty="0"/>
              <a:t>NO:</a:t>
            </a:r>
            <a:br>
              <a:rPr lang="tr-TR" b="1" i="1" u="sng" dirty="0"/>
            </a:br>
            <a:r>
              <a:rPr lang="tr-TR" b="1" i="1" u="sng" dirty="0"/>
              <a:t>YAPI KREDİ BANKASI</a:t>
            </a:r>
            <a:endParaRPr lang="en-GB" dirty="0"/>
          </a:p>
          <a:p>
            <a:r>
              <a:rPr lang="tr-TR" b="1" i="1" u="sng" dirty="0"/>
              <a:t>TR84 0006 7010 0000 0094 8740 92 </a:t>
            </a:r>
            <a:endParaRPr lang="en-GB" dirty="0"/>
          </a:p>
          <a:p>
            <a:r>
              <a:rPr lang="tr-TR" b="1" i="1" u="sng" dirty="0"/>
              <a:t>HESAP ADI: YAPRAK KİTABEVİ TİC. LTD. </a:t>
            </a:r>
            <a:r>
              <a:rPr lang="tr-TR" b="1" i="1" u="sng" dirty="0" smtClean="0"/>
              <a:t>ŞTİ</a:t>
            </a:r>
          </a:p>
          <a:p>
            <a:r>
              <a:rPr lang="tr-TR" b="1" i="1" u="sng" dirty="0" smtClean="0"/>
              <a:t>Güz Dönemi İçin: </a:t>
            </a:r>
            <a:endParaRPr lang="en-GB" dirty="0"/>
          </a:p>
          <a:p>
            <a:endParaRPr lang="tr-TR" dirty="0" smtClean="0"/>
          </a:p>
          <a:p>
            <a:r>
              <a:rPr lang="tr-TR" dirty="0" smtClean="0"/>
              <a:t>WRITER 1-2 (HACETTEPE UNİVERSİTESİ YAYINLARI) İÇİN</a:t>
            </a:r>
          </a:p>
          <a:p>
            <a:pPr marL="0" indent="0">
              <a:buNone/>
            </a:pPr>
            <a:r>
              <a:rPr lang="en-GB" dirty="0" smtClean="0"/>
              <a:t>TR980001001305823995215001</a:t>
            </a:r>
            <a:endParaRPr lang="tr-TR" dirty="0" smtClean="0"/>
          </a:p>
          <a:p>
            <a:pPr marL="0" indent="0">
              <a:buNone/>
            </a:pPr>
            <a:r>
              <a:rPr lang="en-GB" dirty="0" err="1"/>
              <a:t>Ziraat</a:t>
            </a:r>
            <a:r>
              <a:rPr lang="en-GB" dirty="0"/>
              <a:t> </a:t>
            </a:r>
            <a:r>
              <a:rPr lang="en-GB" dirty="0" err="1" smtClean="0"/>
              <a:t>Bankası</a:t>
            </a:r>
            <a:r>
              <a:rPr lang="tr-TR" dirty="0"/>
              <a:t> / İbrahim Burak Şen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3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5"/>
                </a:solidFill>
              </a:rPr>
              <a:t>WEB Sayfamız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>
              <a:solidFill>
                <a:srgbClr val="C00000"/>
              </a:solidFill>
            </a:endParaRPr>
          </a:p>
          <a:p>
            <a:pPr algn="ctr"/>
            <a:endParaRPr lang="tr-T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ydyo.gop.edu.tr</a:t>
            </a:r>
            <a:endParaRPr lang="tr-TR" sz="40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9604"/>
              </p:ext>
            </p:extLst>
          </p:nvPr>
        </p:nvGraphicFramePr>
        <p:xfrm>
          <a:off x="3700628" y="240141"/>
          <a:ext cx="4790743" cy="6336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71"/>
                <a:gridCol w="2451315"/>
                <a:gridCol w="996800"/>
                <a:gridCol w="1118857"/>
              </a:tblGrid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TOKAT TOGÜ ÜNİVERSİTESİ 2025-2026 AKADEMİK YILI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BEGINNER GRUBU HAZIRLIK (GÜZ DÖNEMİ)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TOPLAM LİSTE FİYATI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ÖĞRENCİ NET SATIŞ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BEG. SB WITH OLP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₺5.500,00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₺2.800,00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BEG. WB W/O KEY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ELM SB WITH OLP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ELM WB W/O KEY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OLB READER A1 (25 ADET DIGITAL REDAER)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PAKET İLE ÜCRETSİZ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ELEMENTARY GRUBU HAZIRLIK (GÜZ DÖNEMİ)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TOPLAM LİSTE FİYATI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ÖĞRENCİ NET SATIŞ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ELM SB WITH OLP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₺5.500,00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₺2.800,00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ELM WB W/O KEY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PRE-INT SB WITH OLP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PRE-INT WB W/O KEY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OLB READER A1-A2 (25 ADET DIGITAL REDAER)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PAKET İLE ÜCRETSİZ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              PRE-INT GRUBU HAZIRLIK (GÜZ DÖNEMİ)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ÖĞRENCİ NET SATIŞ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PRE-INT SB WITH OLP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₺5.500,00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₺2.800,00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ctr"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PRE-INT WB W/O KEY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INT SB WITH OLP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NEW HEADWAY 5ED INT WB W/O KEY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OLB READER A2-B1 (25 ADET DIGITAL REDAER)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PAKET İLE ÜCRETSİZ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00" marR="3560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5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Writer 1:  1.250 TL</a:t>
            </a:r>
          </a:p>
          <a:p>
            <a:r>
              <a:rPr lang="tr-TR" dirty="0" smtClean="0"/>
              <a:t>Writer 2: 1.250 TL</a:t>
            </a:r>
          </a:p>
          <a:p>
            <a:r>
              <a:rPr lang="tr-TR" dirty="0" smtClean="0"/>
              <a:t>(AI Destekli)</a:t>
            </a:r>
            <a:endParaRPr lang="en-GB" dirty="0"/>
          </a:p>
        </p:txBody>
      </p:sp>
      <p:pic>
        <p:nvPicPr>
          <p:cNvPr id="2050" name="Picture 2" descr="https://blackswaneclass.com/Media/UserData/kurumsal/kitap-kapaklar%C4%B1/23_09_2024_17_45_25%7Bwhatsapp-image-2024-09-23-at-17-33-13%7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13" y="203200"/>
            <a:ext cx="5172075" cy="64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128" y="0"/>
            <a:ext cx="7519743" cy="67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2326" y="138546"/>
            <a:ext cx="10051473" cy="99752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accent5"/>
                </a:solidFill>
              </a:rPr>
              <a:t>English </a:t>
            </a:r>
            <a:r>
              <a:rPr lang="tr-TR" dirty="0" err="1">
                <a:solidFill>
                  <a:schemeClr val="accent5"/>
                </a:solidFill>
              </a:rPr>
              <a:t>Conversation</a:t>
            </a:r>
            <a:r>
              <a:rPr lang="tr-TR" dirty="0">
                <a:solidFill>
                  <a:schemeClr val="accent5"/>
                </a:solidFill>
              </a:rPr>
              <a:t> Club </a:t>
            </a: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rgbClr val="C00000"/>
                </a:solidFill>
              </a:rPr>
              <a:t>A </a:t>
            </a:r>
            <a:r>
              <a:rPr lang="tr-TR" dirty="0" err="1">
                <a:solidFill>
                  <a:srgbClr val="C00000"/>
                </a:solidFill>
              </a:rPr>
              <a:t>great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opportunity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to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practise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your</a:t>
            </a:r>
            <a:r>
              <a:rPr lang="tr-TR" dirty="0">
                <a:solidFill>
                  <a:srgbClr val="C00000"/>
                </a:solidFill>
              </a:rPr>
              <a:t> English !</a:t>
            </a:r>
            <a:br>
              <a:rPr lang="tr-TR" dirty="0">
                <a:solidFill>
                  <a:srgbClr val="C00000"/>
                </a:solidFill>
              </a:rPr>
            </a:b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6" y="1412344"/>
            <a:ext cx="4599709" cy="524896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2130143"/>
            <a:ext cx="4562764" cy="40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TOGÜ Kampüste Aile Hekimliği 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Öğrencilerimizin aile hekimliği hizmetlerinden faydalanabilmeleri </a:t>
            </a:r>
            <a:r>
              <a:rPr lang="tr-TR" smtClean="0"/>
              <a:t>için kayıtlarını </a:t>
            </a:r>
            <a:r>
              <a:rPr lang="tr-TR" dirty="0" smtClean="0"/>
              <a:t>kampüsümüzde bulunan Aile Hekimliği merkezine almalarını tavsiye ediyoruz.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697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chemeClr val="accent5"/>
                </a:solidFill>
              </a:rPr>
              <a:t>Sosyal Transkript</a:t>
            </a:r>
            <a:br>
              <a:rPr lang="tr-TR" sz="2400" dirty="0" smtClean="0">
                <a:solidFill>
                  <a:schemeClr val="accent5"/>
                </a:solidFill>
              </a:rPr>
            </a:br>
            <a:r>
              <a:rPr lang="tr-TR" sz="2400" dirty="0" smtClean="0">
                <a:solidFill>
                  <a:schemeClr val="accent5"/>
                </a:solidFill>
              </a:rPr>
              <a:t>Etkinliklere Katılım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86" y="1825625"/>
            <a:ext cx="4641427" cy="4351338"/>
          </a:xfrm>
        </p:spPr>
      </p:pic>
    </p:spTree>
    <p:extLst>
      <p:ext uri="{BB962C8B-B14F-4D97-AF65-F5344CB8AC3E}">
        <p14:creationId xmlns:p14="http://schemas.microsoft.com/office/powerpoint/2010/main" val="34445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tr-TR" sz="2000" dirty="0" err="1" smtClean="0">
                <a:solidFill>
                  <a:schemeClr val="accent5"/>
                </a:solidFill>
              </a:rPr>
              <a:t>Erasmus</a:t>
            </a:r>
            <a:r>
              <a:rPr lang="tr-TR" sz="2000" dirty="0" smtClean="0">
                <a:solidFill>
                  <a:schemeClr val="accent5"/>
                </a:solidFill>
              </a:rPr>
              <a:t>+ Yurtdışı Eğitim İmkanı</a:t>
            </a:r>
            <a:endParaRPr lang="en-GB" sz="2000" dirty="0">
              <a:solidFill>
                <a:schemeClr val="accent5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219" y="1154546"/>
            <a:ext cx="7991562" cy="50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Oryantasyon Değerlendirme Formu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://forms.gle/KXNbjfQvjCEp5YZZ7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3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İletişim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tr-TR" u="sng" dirty="0">
              <a:hlinkClick r:id="rId2"/>
            </a:endParaRPr>
          </a:p>
          <a:p>
            <a:pPr marL="914400" lvl="2" indent="0">
              <a:buNone/>
            </a:pPr>
            <a:endParaRPr lang="tr-TR" u="sng" dirty="0" smtClean="0">
              <a:hlinkClick r:id="rId2"/>
            </a:endParaRPr>
          </a:p>
          <a:p>
            <a:pPr marL="914400" lvl="2" indent="0">
              <a:buNone/>
            </a:pPr>
            <a:endParaRPr lang="tr-TR" u="sng" dirty="0" smtClean="0">
              <a:hlinkClick r:id="rId2"/>
            </a:endParaRPr>
          </a:p>
          <a:p>
            <a:pPr marL="914400" lvl="2" indent="0">
              <a:buNone/>
            </a:pPr>
            <a:endParaRPr lang="tr-TR" u="sng" dirty="0">
              <a:hlinkClick r:id="rId2"/>
            </a:endParaRPr>
          </a:p>
          <a:p>
            <a:pPr marL="914400" lvl="2" indent="0">
              <a:buNone/>
            </a:pPr>
            <a:endParaRPr lang="tr-TR" u="sng" dirty="0" smtClean="0">
              <a:solidFill>
                <a:srgbClr val="C00000"/>
              </a:solidFill>
              <a:hlinkClick r:id="rId2"/>
            </a:endParaRPr>
          </a:p>
          <a:p>
            <a:pPr marL="914400" lvl="2" indent="0" algn="ctr">
              <a:buNone/>
            </a:pPr>
            <a:r>
              <a:rPr lang="tr-TR" sz="4000" u="sng" dirty="0" smtClean="0">
                <a:solidFill>
                  <a:srgbClr val="C00000"/>
                </a:solidFill>
                <a:hlinkClick r:id="rId2"/>
              </a:rPr>
              <a:t>ydyo@gop.edu.tr</a:t>
            </a:r>
            <a:r>
              <a:rPr lang="tr-TR" sz="4000" dirty="0" smtClean="0">
                <a:solidFill>
                  <a:srgbClr val="C00000"/>
                </a:solidFill>
              </a:rPr>
              <a:t> </a:t>
            </a:r>
            <a:endParaRPr lang="en-GB" sz="4000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OBS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>
              <a:solidFill>
                <a:schemeClr val="accent1"/>
              </a:solidFill>
            </a:endParaRPr>
          </a:p>
          <a:p>
            <a:pPr algn="ctr"/>
            <a:endParaRPr lang="tr-TR" dirty="0">
              <a:solidFill>
                <a:schemeClr val="accent1"/>
              </a:solidFill>
            </a:endParaRPr>
          </a:p>
          <a:p>
            <a:pPr algn="ctr"/>
            <a:endParaRPr lang="tr-TR" dirty="0" smtClean="0">
              <a:solidFill>
                <a:schemeClr val="accent1"/>
              </a:solidFill>
            </a:endParaRPr>
          </a:p>
          <a:p>
            <a:pPr algn="ctr"/>
            <a:endParaRPr lang="tr-TR" dirty="0">
              <a:solidFill>
                <a:schemeClr val="accent1"/>
              </a:solidFill>
            </a:endParaRPr>
          </a:p>
          <a:p>
            <a:pPr algn="ctr"/>
            <a:r>
              <a:rPr lang="tr-TR" sz="4000" dirty="0" smtClean="0">
                <a:solidFill>
                  <a:schemeClr val="accent5"/>
                </a:solidFill>
              </a:rPr>
              <a:t>Öğrenci </a:t>
            </a:r>
            <a:r>
              <a:rPr lang="tr-TR" sz="4000" dirty="0">
                <a:solidFill>
                  <a:schemeClr val="accent5"/>
                </a:solidFill>
              </a:rPr>
              <a:t>Bilgi Sistemi</a:t>
            </a:r>
            <a:endParaRPr lang="en-GB" sz="400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0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UZEM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C00000"/>
                </a:solidFill>
              </a:rPr>
              <a:t>Uzaktan </a:t>
            </a:r>
            <a:r>
              <a:rPr lang="tr-TR" dirty="0">
                <a:solidFill>
                  <a:srgbClr val="C00000"/>
                </a:solidFill>
              </a:rPr>
              <a:t>Eğitim Sistemi</a:t>
            </a:r>
          </a:p>
          <a:p>
            <a:pPr marL="0" indent="0" algn="ctr">
              <a:buNone/>
            </a:pP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https://ue.gop.edu.tr/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0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TOGÜ KÜTÜPHANE</a:t>
            </a:r>
            <a:br>
              <a:rPr lang="tr-TR" dirty="0" smtClean="0"/>
            </a:br>
            <a:r>
              <a:rPr lang="tr-TR" sz="2200" dirty="0" err="1"/>
              <a:t>Kütüphane</a:t>
            </a:r>
            <a:r>
              <a:rPr lang="tr-TR" sz="2200" dirty="0"/>
              <a:t> tanıtım ve kullanım bilgilendirilmesi için kütüphane ziyareti gerçekleştirilecektir.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5" y="2142837"/>
            <a:ext cx="6964218" cy="3731490"/>
          </a:xfrm>
        </p:spPr>
      </p:pic>
    </p:spTree>
    <p:extLst>
      <p:ext uri="{BB962C8B-B14F-4D97-AF65-F5344CB8AC3E}">
        <p14:creationId xmlns:p14="http://schemas.microsoft.com/office/powerpoint/2010/main" val="22599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782" y="0"/>
            <a:ext cx="11206018" cy="6176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Resim 6" descr="WhatsApp Image 2024-11-08 at 16.03.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3" y="1257300"/>
            <a:ext cx="5807075" cy="56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Resim 11" descr="WhatsApp Image 2025-09-03 at 23.54.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5761038" cy="64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257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78690" y="35195"/>
            <a:ext cx="1110752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T. C.						 </a:t>
            </a:r>
            <a:r>
              <a:rPr kumimoji="0" lang="tr-TR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T.R.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TOKAT GAZİOSMANPAŞA 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NİVERSİTESİ              </a:t>
            </a:r>
            <a:r>
              <a:rPr kumimoji="0" lang="tr-TR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TOKAT GAZİOSMANPAŞA UNIVERSITY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ABANCI DİLLER Y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KSEKOKULU	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OF FOREIGN LANGUAGES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025-2026 EĞİTİM-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ĞRETİM YIL			</a:t>
            </a:r>
            <a:r>
              <a:rPr kumimoji="0" lang="tr-TR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2025-2026 ACADEMIC YEAR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ÖĞRENCİ EL KİTABI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kumimoji="0" lang="tr-TR" altLang="en-US" sz="18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HANDBOOK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76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71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5"/>
                </a:solidFill>
              </a:rPr>
              <a:t>İDARECİLERİMİZ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Yüksekokul Müdürü		:  Prof. Dr. Ayla OĞUZ</a:t>
            </a:r>
          </a:p>
          <a:p>
            <a:r>
              <a:rPr lang="tr-TR" dirty="0">
                <a:solidFill>
                  <a:schemeClr val="accent1"/>
                </a:solidFill>
              </a:rPr>
              <a:t>Yüksekokul </a:t>
            </a:r>
            <a:r>
              <a:rPr lang="tr-TR" dirty="0" smtClean="0">
                <a:solidFill>
                  <a:schemeClr val="accent1"/>
                </a:solidFill>
              </a:rPr>
              <a:t>Müdür Yardımcısı	:  </a:t>
            </a:r>
            <a:r>
              <a:rPr lang="tr-TR" dirty="0" err="1" smtClean="0">
                <a:solidFill>
                  <a:schemeClr val="accent1"/>
                </a:solidFill>
              </a:rPr>
              <a:t>Öğr</a:t>
            </a:r>
            <a:r>
              <a:rPr lang="tr-TR" dirty="0" smtClean="0">
                <a:solidFill>
                  <a:schemeClr val="accent1"/>
                </a:solidFill>
              </a:rPr>
              <a:t>. Gör. Mustafa ÇİĞDEM</a:t>
            </a:r>
          </a:p>
          <a:p>
            <a:r>
              <a:rPr lang="tr-TR" dirty="0">
                <a:solidFill>
                  <a:schemeClr val="accent1"/>
                </a:solidFill>
              </a:rPr>
              <a:t>Yüksekokul </a:t>
            </a:r>
            <a:r>
              <a:rPr lang="tr-TR" dirty="0" smtClean="0">
                <a:solidFill>
                  <a:schemeClr val="accent1"/>
                </a:solidFill>
              </a:rPr>
              <a:t>Müdür Yardımcısı	: </a:t>
            </a:r>
            <a:r>
              <a:rPr lang="tr-TR" dirty="0" err="1" smtClean="0">
                <a:solidFill>
                  <a:schemeClr val="accent1"/>
                </a:solidFill>
              </a:rPr>
              <a:t>Öğr</a:t>
            </a:r>
            <a:r>
              <a:rPr lang="tr-TR" dirty="0" smtClean="0">
                <a:solidFill>
                  <a:schemeClr val="accent1"/>
                </a:solidFill>
              </a:rPr>
              <a:t>. Gör. Muhsin MUMCU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Yüksekokul Sekreteri		: Orhan SEÇKİN  </a:t>
            </a:r>
          </a:p>
          <a:p>
            <a:endParaRPr lang="tr-TR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7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38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smtClean="0">
                <a:solidFill>
                  <a:schemeClr val="accent1"/>
                </a:solidFill>
              </a:rPr>
              <a:t>Öğretim Görevlilerimiz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99126"/>
            <a:ext cx="10515600" cy="5661891"/>
          </a:xfrm>
        </p:spPr>
        <p:txBody>
          <a:bodyPr>
            <a:normAutofit/>
          </a:bodyPr>
          <a:lstStyle/>
          <a:p>
            <a:pPr algn="ctr"/>
            <a:r>
              <a:rPr lang="tr-TR" sz="2400" dirty="0" err="1" smtClean="0">
                <a:solidFill>
                  <a:schemeClr val="accent5"/>
                </a:solidFill>
              </a:rPr>
              <a:t>Öğr</a:t>
            </a:r>
            <a:r>
              <a:rPr lang="tr-TR" sz="2400" dirty="0" smtClean="0">
                <a:solidFill>
                  <a:schemeClr val="accent5"/>
                </a:solidFill>
              </a:rPr>
              <a:t>. Gör. Mustafa ÇİĞDEM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Gör</a:t>
            </a:r>
            <a:r>
              <a:rPr lang="tr-TR" sz="2400" dirty="0" smtClean="0">
                <a:solidFill>
                  <a:schemeClr val="accent5"/>
                </a:solidFill>
              </a:rPr>
              <a:t>. Muhsin MUMCU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Gör</a:t>
            </a:r>
            <a:r>
              <a:rPr lang="tr-TR" sz="2400" dirty="0" smtClean="0">
                <a:solidFill>
                  <a:schemeClr val="accent5"/>
                </a:solidFill>
              </a:rPr>
              <a:t>. Tülay MUMCU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</a:t>
            </a:r>
            <a:r>
              <a:rPr lang="tr-TR" sz="2400" dirty="0" smtClean="0">
                <a:solidFill>
                  <a:schemeClr val="accent5"/>
                </a:solidFill>
              </a:rPr>
              <a:t>Gör. Burçak TÜRK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Gör</a:t>
            </a:r>
            <a:r>
              <a:rPr lang="tr-TR" sz="2400" dirty="0" smtClean="0">
                <a:solidFill>
                  <a:schemeClr val="accent5"/>
                </a:solidFill>
              </a:rPr>
              <a:t>. Mert GÜÇLÜ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Gör</a:t>
            </a:r>
            <a:r>
              <a:rPr lang="tr-TR" sz="2400" dirty="0" smtClean="0">
                <a:solidFill>
                  <a:schemeClr val="accent5"/>
                </a:solidFill>
              </a:rPr>
              <a:t>. Mustafa Bilge BİLTEKİN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</a:t>
            </a:r>
            <a:r>
              <a:rPr lang="tr-TR" sz="2400" dirty="0" smtClean="0">
                <a:solidFill>
                  <a:schemeClr val="accent5"/>
                </a:solidFill>
              </a:rPr>
              <a:t>Gör. Hatice Tüzün PAÇCI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</a:t>
            </a:r>
            <a:r>
              <a:rPr lang="tr-TR" sz="2400" dirty="0" smtClean="0">
                <a:solidFill>
                  <a:schemeClr val="accent5"/>
                </a:solidFill>
              </a:rPr>
              <a:t>Gör. Özge D. GERÇEKCİOĞLU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Gör</a:t>
            </a:r>
            <a:r>
              <a:rPr lang="tr-TR" sz="2400" dirty="0" smtClean="0">
                <a:solidFill>
                  <a:schemeClr val="accent5"/>
                </a:solidFill>
              </a:rPr>
              <a:t>. Murat ŞENER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Gör</a:t>
            </a:r>
            <a:r>
              <a:rPr lang="tr-TR" sz="2400" dirty="0" smtClean="0">
                <a:solidFill>
                  <a:schemeClr val="accent5"/>
                </a:solidFill>
              </a:rPr>
              <a:t>. Hakan AKKAN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Gör</a:t>
            </a:r>
            <a:r>
              <a:rPr lang="tr-TR" sz="2400" dirty="0" smtClean="0">
                <a:solidFill>
                  <a:schemeClr val="accent5"/>
                </a:solidFill>
              </a:rPr>
              <a:t>. Rabia A. RİBEİRO</a:t>
            </a:r>
          </a:p>
          <a:p>
            <a:pPr algn="ctr"/>
            <a:r>
              <a:rPr lang="tr-TR" sz="2400" dirty="0" err="1">
                <a:solidFill>
                  <a:schemeClr val="accent5"/>
                </a:solidFill>
              </a:rPr>
              <a:t>Öğr</a:t>
            </a:r>
            <a:r>
              <a:rPr lang="tr-TR" sz="2400" dirty="0">
                <a:solidFill>
                  <a:schemeClr val="accent5"/>
                </a:solidFill>
              </a:rPr>
              <a:t>. </a:t>
            </a:r>
            <a:r>
              <a:rPr lang="tr-TR" sz="2400" dirty="0" smtClean="0">
                <a:solidFill>
                  <a:schemeClr val="accent5"/>
                </a:solidFill>
              </a:rPr>
              <a:t>Gör. Merve KONYAR </a:t>
            </a:r>
            <a:endParaRPr lang="en-GB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805</Words>
  <Application>Microsoft Office PowerPoint</Application>
  <PresentationFormat>Geniş ekran</PresentationFormat>
  <Paragraphs>188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Teması</vt:lpstr>
      <vt:lpstr>PowerPoint Sunusu</vt:lpstr>
      <vt:lpstr>WEB Sayfamız</vt:lpstr>
      <vt:lpstr>İletişim</vt:lpstr>
      <vt:lpstr>OBS</vt:lpstr>
      <vt:lpstr>UZEM</vt:lpstr>
      <vt:lpstr>TOGÜ KÜTÜPHANE Kütüphane tanıtım ve kullanım bilgilendirilmesi için kütüphane ziyareti gerçekleştirilecektir. </vt:lpstr>
      <vt:lpstr>PowerPoint Sunusu</vt:lpstr>
      <vt:lpstr>İDARECİLERİMİZ</vt:lpstr>
      <vt:lpstr>Öğretim Görevlilerimiz</vt:lpstr>
      <vt:lpstr>Program Kılavuzu</vt:lpstr>
      <vt:lpstr>ÇALIŞANLARIMIZ</vt:lpstr>
      <vt:lpstr>Kur Sistemi</vt:lpstr>
      <vt:lpstr>Derslere Devam/Devamsızlık Durumu</vt:lpstr>
      <vt:lpstr>BAŞARI DURUMU</vt:lpstr>
      <vt:lpstr>Sınav İçerikleri</vt:lpstr>
      <vt:lpstr>PowerPoint Sunusu</vt:lpstr>
      <vt:lpstr>PowerPoint Sunusu</vt:lpstr>
      <vt:lpstr>PowerPoint Sunusu</vt:lpstr>
      <vt:lpstr>Kitap Temini İçin</vt:lpstr>
      <vt:lpstr>PowerPoint Sunusu</vt:lpstr>
      <vt:lpstr>PowerPoint Sunusu</vt:lpstr>
      <vt:lpstr>PowerPoint Sunusu</vt:lpstr>
      <vt:lpstr>English Conversation Club  A great opportunity to practise your English ! </vt:lpstr>
      <vt:lpstr>TOGÜ Kampüste Aile Hekimliği </vt:lpstr>
      <vt:lpstr>Sosyal Transkript Etkinliklere Katılım</vt:lpstr>
      <vt:lpstr>Erasmus+ Yurtdışı Eğitim İmkanı</vt:lpstr>
      <vt:lpstr>Oryantasyon Değerlendirme Formu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Microsoft hesabı</cp:lastModifiedBy>
  <cp:revision>34</cp:revision>
  <dcterms:created xsi:type="dcterms:W3CDTF">2025-09-18T07:53:24Z</dcterms:created>
  <dcterms:modified xsi:type="dcterms:W3CDTF">2025-12-29T11:24:22Z</dcterms:modified>
</cp:coreProperties>
</file>